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F99C4-7CB2-4526-80F0-FAD533D5E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048FF5-D08A-4A1F-841D-FDEA28343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289EA-C122-42D8-9290-641D2D5B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3DCD5-5916-4DD6-9CD5-E73DB80B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772F81-15EA-47E7-859E-5B82B84E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65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7BD66-F2B2-4D43-A1BD-87E10598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20FEBE-F849-4039-A6B3-1EC903E30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F3D784-CCC3-4662-BC7A-C24E1871D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453CE0-0A39-483D-A67F-63B5B2C2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169104-CB84-42BD-9EFC-19DD3235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1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673440-649F-4500-8163-C0BB84FB4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7F0ADC-18DC-4B4A-B3D3-E3F46591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2FF0D-FDDB-42D2-B4EA-63131B14D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154AA-ECC7-482B-B78C-5E8BC51E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2A3A5F-C2F3-430E-98CE-3529605F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1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9837E-6E76-4743-BE88-40EB1935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F2DA6C-CE39-4A5D-BB2B-195452FD3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CF86A3-7BF4-4B42-BF9F-BE9911A3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05DAC0-EEA0-4EC9-8ABC-E8D67626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60CF42-90F6-4B14-B0E0-06A4DBEAC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66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D8169-B352-4BB0-9EEF-A11814DA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CD8E03-2455-4AC4-9C82-67854728C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B2CA31-B53B-4228-BB86-3FCAD48A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F9859F-77BE-44EA-9A12-1D2CE809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7BD92F-C8E0-48E7-B7C7-D9577B37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95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36903-EE2C-42C8-B35C-E1581A55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C9F485-1D29-4640-8471-74B3F4197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C9AC36-006A-40F7-A42E-A2E8051A8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217FEF-DE3F-4104-9561-08A323A3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623E44-202E-4090-B19B-2CFC7FB3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15DD6B-357E-4F2C-B638-809B005B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88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FB8B7-5D36-49FF-869E-5FCB8DAD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6BC387-C094-4DA7-9449-7CEAC76A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EDDB73-CACE-4610-A438-890F4772A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97D65B-F111-4DC4-ACFD-6786ECF52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5CFE3A-7822-4205-93E0-C82FC09C0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DFB8BE-C220-4525-B29A-170377C5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1E296BB-BE5C-45D3-A514-F8342B38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25F6BA-BC28-4E3A-9E9B-688078B8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82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60277-0408-4F75-A7C9-EE4412CF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3302F8-F1BB-4163-9C2B-BA5D25C8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7CF9BD-E6C5-475F-B323-B08FE9F1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555546-FFCC-4EF5-BE8E-DE036D26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85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01EBF1-317E-4D1A-B534-4E92E0C3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8B3F93-9369-4F92-AF71-D6B64493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0362A2-4449-410B-BA70-8D3FF63C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2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78594-EE3D-46F4-9CFC-E754EFB2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B4A831-13B7-4F63-9B79-C0922718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96A985-EA26-4DBF-B15A-C58BA4902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EDEF00-1DAD-461A-A3A2-996FE7FD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7D91B6-917D-4171-8582-40C2A84C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BFEBBA-8711-43A3-A0A0-721BE65D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76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D629D-B017-444A-AACC-A6DA33C7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91002E-972E-401F-9FCD-C907EC60C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12704A-CA14-4DB3-AFE0-CD132C367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8AF09-FCE0-4F62-BF49-B7926C2C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A746A7-7FAA-40EF-87DE-6912A7CE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89B464-9B9E-4838-803C-7FA4CA69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4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C14FAC-BFE0-42B4-9A29-C19F4780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8E6B90-956E-4A35-A9D0-0DAFB1088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5E5F4-F142-4D82-840E-3B8AF8F34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A4DB-1741-40B2-9E8E-78E75A01A4F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56BD8B-5079-4790-9265-2954576B6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1FE97F-607C-4105-AF79-98F0A9F20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01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945EA-1B59-454B-AFA3-3B3A1F23F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ресурсов и основных факторов производства РФ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7FD97-09AA-4075-8600-26C0B74C2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0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32874-E67D-48BA-88B5-D62F4DBEDF47}"/>
              </a:ext>
            </a:extLst>
          </p:cNvPr>
          <p:cNvSpPr txBox="1"/>
          <p:nvPr/>
        </p:nvSpPr>
        <p:spPr>
          <a:xfrm>
            <a:off x="-1" y="3429000"/>
            <a:ext cx="9212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SemiLight Condensed" panose="020B0502040204020203" pitchFamily="34" charset="0"/>
                <a:cs typeface="Times New Roman" panose="02020603050405020304" pitchFamily="18" charset="0"/>
              </a:rPr>
              <a:t>- Количество малого и среднего предпринимательства 6.3 млн;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297FF4-9546-4C74-8717-D702E85C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"/>
            <a:ext cx="5509260" cy="34088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FB2028-EE44-4F93-94B9-74BD24BC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2220"/>
            <a:ext cx="4611862" cy="28856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7DB525-8033-4CAC-98C0-27F58909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740" y="1"/>
            <a:ext cx="5509260" cy="3425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B51D25-1695-4780-90D1-DB65B65664EA}"/>
              </a:ext>
            </a:extLst>
          </p:cNvPr>
          <p:cNvSpPr txBox="1"/>
          <p:nvPr/>
        </p:nvSpPr>
        <p:spPr>
          <a:xfrm>
            <a:off x="9002076" y="3843447"/>
            <a:ext cx="31213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SemiLight Condensed" panose="020B0502040204020203" pitchFamily="34" charset="0"/>
              </a:rPr>
              <a:t>- Количество предпринимателей в стране составляют 4 млн;</a:t>
            </a:r>
          </a:p>
          <a:p>
            <a:r>
              <a:rPr lang="ru-RU" sz="2800" dirty="0">
                <a:latin typeface="Bahnschrift SemiLight Condensed" panose="020B0502040204020203" pitchFamily="34" charset="0"/>
              </a:rPr>
              <a:t>- Доля занятых в малом и среднем бизнесе 30 млн человек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996F14-26A1-4760-8D86-FDA0A03C5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40" y="3952219"/>
            <a:ext cx="4224336" cy="28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0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5DBA4-7825-48A0-B065-22F5743F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937895"/>
          </a:xfrm>
        </p:spPr>
        <p:txBody>
          <a:bodyPr>
            <a:normAutofit/>
          </a:bodyPr>
          <a:lstStyle/>
          <a:p>
            <a:pPr algn="ctr"/>
            <a:r>
              <a:rPr lang="ru-RU" sz="4800" kern="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</a:rPr>
              <a:t>Информация</a:t>
            </a:r>
            <a:endParaRPr lang="ru-RU" sz="48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3D7F52-FB55-4595-AB5D-9F7CA617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140"/>
            <a:ext cx="7656457" cy="5737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E0EFE-C9D0-45F9-9707-1E46480C0442}"/>
              </a:ext>
            </a:extLst>
          </p:cNvPr>
          <p:cNvSpPr txBox="1"/>
          <p:nvPr/>
        </p:nvSpPr>
        <p:spPr>
          <a:xfrm>
            <a:off x="7660267" y="1225689"/>
            <a:ext cx="453173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Bahnschrift SemiLight Condensed" panose="020B0502040204020203" pitchFamily="34" charset="0"/>
              </a:rPr>
              <a:t>Она необходима для принятия решений, планирования и координации действий. Информация может быть использована для снижения рисков, повышения эффективности и улучшения качества продукции.</a:t>
            </a:r>
          </a:p>
        </p:txBody>
      </p:sp>
    </p:spTree>
    <p:extLst>
      <p:ext uri="{BB962C8B-B14F-4D97-AF65-F5344CB8AC3E}">
        <p14:creationId xmlns:p14="http://schemas.microsoft.com/office/powerpoint/2010/main" val="172129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67769-9B77-4873-999F-57235688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88720"/>
          </a:xfrm>
        </p:spPr>
        <p:txBody>
          <a:bodyPr>
            <a:normAutofit/>
          </a:bodyPr>
          <a:lstStyle/>
          <a:p>
            <a:r>
              <a:rPr lang="ru-RU" sz="2800" kern="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</a:rPr>
              <a:t>В России информационная инфраструктура (включая интернет, мобильную связь, электронные сервисы) может иметь свои особенности в зависимости от региона, доступности и качества услуг.</a:t>
            </a:r>
            <a:endParaRPr lang="ru-RU" sz="2800" dirty="0">
              <a:latin typeface="Bahnschrift SemiLight Condense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4CDBC-CED8-4DEF-A1E8-6079608B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1305"/>
            <a:ext cx="4939902" cy="34289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925894-66F3-4CEC-985A-5710E8B8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38625"/>
            <a:ext cx="4572000" cy="2619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F4FAD8-7CE5-4BE0-A2B7-0F90A6B42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60"/>
            <a:ext cx="4335780" cy="283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A1F8C5-0A20-472C-9ACD-03E76E5574D8}"/>
              </a:ext>
            </a:extLst>
          </p:cNvPr>
          <p:cNvSpPr txBox="1"/>
          <p:nvPr/>
        </p:nvSpPr>
        <p:spPr>
          <a:xfrm>
            <a:off x="0" y="6396335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Показатели доступности интернета 80% населения;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DC51B-C3AE-4035-B879-E7B7D04D6E9A}"/>
              </a:ext>
            </a:extLst>
          </p:cNvPr>
          <p:cNvSpPr txBox="1"/>
          <p:nvPr/>
        </p:nvSpPr>
        <p:spPr>
          <a:xfrm>
            <a:off x="0" y="1403985"/>
            <a:ext cx="7620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Bahnschrift SemiLight Condensed" panose="020B0502040204020203" pitchFamily="34" charset="0"/>
              </a:rPr>
              <a:t>- Доля государственных услуг, которые население может получить с использованием информационных и телекоммуникационных технологий составляет 100%;</a:t>
            </a:r>
          </a:p>
        </p:txBody>
      </p:sp>
    </p:spTree>
    <p:extLst>
      <p:ext uri="{BB962C8B-B14F-4D97-AF65-F5344CB8AC3E}">
        <p14:creationId xmlns:p14="http://schemas.microsoft.com/office/powerpoint/2010/main" val="318209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B3B75-B3E6-488A-9B89-B320EA2A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0"/>
            <a:ext cx="10980420" cy="1166495"/>
          </a:xfrm>
        </p:spPr>
        <p:txBody>
          <a:bodyPr>
            <a:normAutofit/>
          </a:bodyPr>
          <a:lstStyle/>
          <a:p>
            <a:r>
              <a:rPr lang="ru-RU" sz="2800" kern="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</a:rPr>
              <a:t>Специфические ресурсы страны — это уникальные природные и технологические ресурсы, которые могут быть особенно важными для определенных отраслей экономики.</a:t>
            </a:r>
            <a:endParaRPr lang="ru-RU" sz="28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F1AD1-314A-4BBE-B72E-17F5010B8997}"/>
              </a:ext>
            </a:extLst>
          </p:cNvPr>
          <p:cNvSpPr txBox="1"/>
          <p:nvPr/>
        </p:nvSpPr>
        <p:spPr>
          <a:xfrm>
            <a:off x="7949752" y="1166495"/>
            <a:ext cx="39852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Россия располагает уникальными природными ресурсами, такими как нефть, газ, древесина, минеральные ресурсы, которые имеют свои особенности добычи, переработки, транспортировки и экспорта.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E78F55-8B05-424C-8F24-B76F99BF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494"/>
            <a:ext cx="7949752" cy="56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216581-9411-43E6-93F1-237D3E865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592711" cy="37284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6A70D6-5A7E-4A6B-9594-9D1799FF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91" y="22860"/>
            <a:ext cx="5985510" cy="3728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2ABBB-EE1A-4CB7-B9A5-968395C3BAAD}"/>
              </a:ext>
            </a:extLst>
          </p:cNvPr>
          <p:cNvSpPr txBox="1"/>
          <p:nvPr/>
        </p:nvSpPr>
        <p:spPr>
          <a:xfrm>
            <a:off x="161924" y="3979754"/>
            <a:ext cx="4360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Bahnschrift SemiLight Condensed" panose="020B0502040204020203" pitchFamily="34" charset="0"/>
              </a:rPr>
              <a:t>- Продажи нефти в 2023 году составили 11.8 млрд долларов.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23AD-84AF-414C-916D-1DEFA94EA9BF}"/>
              </a:ext>
            </a:extLst>
          </p:cNvPr>
          <p:cNvSpPr txBox="1"/>
          <p:nvPr/>
        </p:nvSpPr>
        <p:spPr>
          <a:xfrm>
            <a:off x="6206491" y="3979754"/>
            <a:ext cx="58235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Bahnschrift SemiLight Condensed" panose="020B0502040204020203" pitchFamily="34" charset="0"/>
              </a:rPr>
              <a:t>- РФ в 2023г экспортировала в дружественные страны 76 млрд куб. м газа.</a:t>
            </a:r>
          </a:p>
        </p:txBody>
      </p:sp>
    </p:spTree>
    <p:extLst>
      <p:ext uri="{BB962C8B-B14F-4D97-AF65-F5344CB8AC3E}">
        <p14:creationId xmlns:p14="http://schemas.microsoft.com/office/powerpoint/2010/main" val="242952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AD531-7B34-4C5D-B6C8-BD8844D1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7095"/>
          </a:xfrm>
        </p:spPr>
        <p:txBody>
          <a:bodyPr>
            <a:normAutofit/>
          </a:bodyPr>
          <a:lstStyle/>
          <a:p>
            <a:pPr algn="ctr"/>
            <a:r>
              <a:rPr lang="ru-RU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17947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A1E69D2-5EBE-44DE-A49D-227EB820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факторы производства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4F61AC-ACE2-4FB0-B45C-D0C8588E7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1" b="-1"/>
          <a:stretch/>
        </p:blipFill>
        <p:spPr>
          <a:xfrm>
            <a:off x="1729740" y="1508760"/>
            <a:ext cx="873252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483AB-7BD1-4B12-8B0E-0F16ABF8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6" y="1"/>
            <a:ext cx="2087880" cy="1016574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ru-RU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68CB1-B123-4F5C-82D1-A57F94416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6" y="1394460"/>
            <a:ext cx="11309528" cy="5463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C9D4B0-862B-40B3-87A9-C12A1FB4E4C8}"/>
              </a:ext>
            </a:extLst>
          </p:cNvPr>
          <p:cNvSpPr txBox="1"/>
          <p:nvPr/>
        </p:nvSpPr>
        <p:spPr>
          <a:xfrm>
            <a:off x="2117636" y="62467"/>
            <a:ext cx="9633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 — это физические и интеллектуальные усилия работников, направленные на создание товаров и услуг.</a:t>
            </a:r>
          </a:p>
        </p:txBody>
      </p:sp>
    </p:spTree>
    <p:extLst>
      <p:ext uri="{BB962C8B-B14F-4D97-AF65-F5344CB8AC3E}">
        <p14:creationId xmlns:p14="http://schemas.microsoft.com/office/powerpoint/2010/main" val="236099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4000">
              <a:srgbClr val="FFFF00"/>
            </a:gs>
            <a:gs pos="40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DFDD0-3027-4BD8-A923-8F9A3A1B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37125"/>
            <a:ext cx="12192000" cy="1920875"/>
          </a:xfrm>
        </p:spPr>
        <p:txBody>
          <a:bodyPr>
            <a:noAutofit/>
          </a:bodyPr>
          <a:lstStyle/>
          <a:p>
            <a:pPr algn="just"/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России трудовые отношения и законы имеют свою специфику, особенно в отношении рабочего времени, отпусков, оплаты труда и социальных гарантий. Также следует отметить, что в некоторых отраслях, таких как нефтегазовая промышленность и добыча полезных ископаемых, существуют особые требования к профессиональным навыкам и безопасности труда.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CE6E5-2960-4CB6-BC91-7BC6BCEE33D6}"/>
              </a:ext>
            </a:extLst>
          </p:cNvPr>
          <p:cNvSpPr txBox="1"/>
          <p:nvPr/>
        </p:nvSpPr>
        <p:spPr>
          <a:xfrm>
            <a:off x="0" y="0"/>
            <a:ext cx="47320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Численность экономически активного населения страны 83,2 млн человек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4B930D-B62C-43EC-89C9-6973F642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6" y="1377314"/>
            <a:ext cx="5897994" cy="33176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AE6583-7FD8-4865-B95A-AD39377C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1377315"/>
            <a:ext cx="5273040" cy="3317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DF154-C9F7-45B6-9D2B-4FF517477BCA}"/>
              </a:ext>
            </a:extLst>
          </p:cNvPr>
          <p:cNvSpPr txBox="1"/>
          <p:nvPr/>
        </p:nvSpPr>
        <p:spPr>
          <a:xfrm>
            <a:off x="6644640" y="323165"/>
            <a:ext cx="5273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Численность безработных в стране, 2.9%;</a:t>
            </a:r>
          </a:p>
        </p:txBody>
      </p:sp>
    </p:spTree>
    <p:extLst>
      <p:ext uri="{BB962C8B-B14F-4D97-AF65-F5344CB8AC3E}">
        <p14:creationId xmlns:p14="http://schemas.microsoft.com/office/powerpoint/2010/main" val="69165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1143F-5958-45B0-AE50-2183A460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552AE-6474-4E14-851E-96467117C004}"/>
              </a:ext>
            </a:extLst>
          </p:cNvPr>
          <p:cNvSpPr txBox="1"/>
          <p:nvPr/>
        </p:nvSpPr>
        <p:spPr>
          <a:xfrm>
            <a:off x="1371600" y="1120140"/>
            <a:ext cx="9212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Земля (природные ресурсы) - это все природные ресурсы, такие как земля, вода, леса, полезные ископаемые и т.д.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2866DD-4FFC-4F98-83E5-41EEE95C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2074247"/>
            <a:ext cx="7795260" cy="44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C190A-EED9-4E26-9CAA-316BE755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45"/>
            <a:ext cx="12001500" cy="2012315"/>
          </a:xfrm>
        </p:spPr>
        <p:txBody>
          <a:bodyPr>
            <a:noAutofit/>
          </a:bodyPr>
          <a:lstStyle/>
          <a:p>
            <a:r>
              <a:rPr lang="ru-RU" sz="2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России земельные отношения регулируются законодательством, которое устанавливает правила использования земли, ее аренды, приобретения и продажи. Особенности могут включать в себя различные виды землепользования, такие как сельское хозяйство, городское строительство, промышленное развитие и т. д.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76E62-F72F-4AE2-85C9-F1B61B5399BE}"/>
              </a:ext>
            </a:extLst>
          </p:cNvPr>
          <p:cNvSpPr txBox="1"/>
          <p:nvPr/>
        </p:nvSpPr>
        <p:spPr>
          <a:xfrm>
            <a:off x="48578" y="5703232"/>
            <a:ext cx="5840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Полезные ископаемые: нефть (535 млн тонн), газ (672,57 млрд куб. м), угол (438,4 млн тонн угля), железная руда;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83151-6012-405B-92BB-D035433F2778}"/>
              </a:ext>
            </a:extLst>
          </p:cNvPr>
          <p:cNvSpPr txBox="1"/>
          <p:nvPr/>
        </p:nvSpPr>
        <p:spPr>
          <a:xfrm>
            <a:off x="5840730" y="5752425"/>
            <a:ext cx="6160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Природные условия, необходимые для производства товаров и услуг: леса, водные ресурсы, рельефы, почвенные ресурсы;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BC1D38-A950-4C36-B031-15E322F1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1928677"/>
            <a:ext cx="5905501" cy="38237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28C27D-60FA-47DA-9354-BB22F3DE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" y="2243752"/>
            <a:ext cx="555498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B37EB7-E13E-4100-8CB7-787470F2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3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9EA1E-E88B-4D88-B302-528BFADE509B}"/>
              </a:ext>
            </a:extLst>
          </p:cNvPr>
          <p:cNvSpPr txBox="1"/>
          <p:nvPr/>
        </p:nvSpPr>
        <p:spPr>
          <a:xfrm>
            <a:off x="0" y="590389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Капитал — это финансовые и материальные активы, такие как здания, оборудование, машины, транспортные средства и т. д.</a:t>
            </a:r>
          </a:p>
        </p:txBody>
      </p:sp>
    </p:spTree>
    <p:extLst>
      <p:ext uri="{BB962C8B-B14F-4D97-AF65-F5344CB8AC3E}">
        <p14:creationId xmlns:p14="http://schemas.microsoft.com/office/powerpoint/2010/main" val="393792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9737C-C84C-472C-A0DB-ECFE8EEEA182}"/>
              </a:ext>
            </a:extLst>
          </p:cNvPr>
          <p:cNvSpPr txBox="1"/>
          <p:nvPr/>
        </p:nvSpPr>
        <p:spPr>
          <a:xfrm>
            <a:off x="0" y="0"/>
            <a:ext cx="12191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Российский капитал имеет свои особенности в контексте макроэкономических условий, инфляции, налоговой политики, банковской системы и инвестиционной среды. Кроме того, спецификации могут отличаться в зависимости от отрасли, региона и типа предприятия.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84691-0273-4AAF-AD50-F50FA06E5BF8}"/>
              </a:ext>
            </a:extLst>
          </p:cNvPr>
          <p:cNvSpPr txBox="1"/>
          <p:nvPr/>
        </p:nvSpPr>
        <p:spPr>
          <a:xfrm>
            <a:off x="0" y="5032087"/>
            <a:ext cx="47320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- В 2022 году объем инвестиций в основной капитал в России составил 27,87 трлн. рублей.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B7B57C-82AE-4FA0-AA3A-C2E1C231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0335"/>
            <a:ext cx="4274820" cy="3310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3CFBAD-ED14-4CC3-9358-067C623A2531}"/>
              </a:ext>
            </a:extLst>
          </p:cNvPr>
          <p:cNvSpPr txBox="1"/>
          <p:nvPr/>
        </p:nvSpPr>
        <p:spPr>
          <a:xfrm>
            <a:off x="4274820" y="5566232"/>
            <a:ext cx="4480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Объём инвестиций в экономику прямых иностранных составляет 402 млрд $;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4B98A-077A-4682-9375-B9CC1808276D}"/>
              </a:ext>
            </a:extLst>
          </p:cNvPr>
          <p:cNvSpPr txBox="1"/>
          <p:nvPr/>
        </p:nvSpPr>
        <p:spPr>
          <a:xfrm>
            <a:off x="8755380" y="5940028"/>
            <a:ext cx="34366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Фондоотдача 14,86;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9C2C42-D58A-42C0-B8F5-B13A63AC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61" y="2680157"/>
            <a:ext cx="4572000" cy="28860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E0BEB1-DCA4-4C2E-ACA9-32D83709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19" y="2562404"/>
            <a:ext cx="332994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33131-557E-421B-B783-360EC72B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1795760" cy="2011679"/>
          </a:xfrm>
        </p:spPr>
        <p:txBody>
          <a:bodyPr>
            <a:normAutofit/>
          </a:bodyPr>
          <a:lstStyle/>
          <a:p>
            <a:r>
              <a:rPr lang="ru-RU" sz="4400" dirty="0">
                <a:effectLst/>
                <a:latin typeface="Bahnschrift SemiLight Condensed" panose="020B0502040204020203" pitchFamily="34" charset="0"/>
                <a:cs typeface="Times New Roman" panose="02020603050405020304" pitchFamily="18" charset="0"/>
              </a:rPr>
              <a:t>Предпринимательский талант — это способность человека организовать и управлять предприятием, принимать рискованные решения и создавать новые продукты и услуги.</a:t>
            </a:r>
            <a:endParaRPr lang="ru-RU" dirty="0">
              <a:latin typeface="Bahnschrift SemiLigh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72736F-073E-432D-9A3F-2348079D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679"/>
            <a:ext cx="6400800" cy="4846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394D3-FC0D-4352-B610-43FA32483231}"/>
              </a:ext>
            </a:extLst>
          </p:cNvPr>
          <p:cNvSpPr txBox="1"/>
          <p:nvPr/>
        </p:nvSpPr>
        <p:spPr>
          <a:xfrm>
            <a:off x="6400800" y="2634346"/>
            <a:ext cx="56921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России предпринимательская среда может быть поддержана или затруднена, в том числе в связи с административными процедурами, лицензированием, коррупцией, доступом к финансированию и рынками сбыта.</a:t>
            </a:r>
          </a:p>
        </p:txBody>
      </p:sp>
    </p:spTree>
    <p:extLst>
      <p:ext uri="{BB962C8B-B14F-4D97-AF65-F5344CB8AC3E}">
        <p14:creationId xmlns:p14="http://schemas.microsoft.com/office/powerpoint/2010/main" val="2358257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547</Words>
  <Application>Microsoft Office PowerPoint</Application>
  <PresentationFormat>Широкоэкранный</PresentationFormat>
  <Paragraphs>32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Bahnschrift SemiLight Condensed</vt:lpstr>
      <vt:lpstr>Calibri</vt:lpstr>
      <vt:lpstr>Calibri Light</vt:lpstr>
      <vt:lpstr>Times New Roman</vt:lpstr>
      <vt:lpstr>Тема Office</vt:lpstr>
      <vt:lpstr>Анализ ресурсов и основных факторов производства РФ</vt:lpstr>
      <vt:lpstr>Основные факторы производства </vt:lpstr>
      <vt:lpstr>Труд</vt:lpstr>
      <vt:lpstr>В России трудовые отношения и законы имеют свою специфику, особенно в отношении рабочего времени, отпусков, оплаты труда и социальных гарантий. Также следует отметить, что в некоторых отраслях, таких как нефтегазовая промышленность и добыча полезных ископаемых, существуют особые требования к профессиональным навыкам и безопасности труда.</vt:lpstr>
      <vt:lpstr>Земля</vt:lpstr>
      <vt:lpstr>В России земельные отношения регулируются законодательством, которое устанавливает правила использования земли, ее аренды, приобретения и продажи. Особенности могут включать в себя различные виды землепользования, такие как сельское хозяйство, городское строительство, промышленное развитие и т. д.</vt:lpstr>
      <vt:lpstr>Презентация PowerPoint</vt:lpstr>
      <vt:lpstr>Презентация PowerPoint</vt:lpstr>
      <vt:lpstr>Предпринимательский талант — это способность человека организовать и управлять предприятием, принимать рискованные решения и создавать новые продукты и услуги.</vt:lpstr>
      <vt:lpstr>Презентация PowerPoint</vt:lpstr>
      <vt:lpstr>Информация</vt:lpstr>
      <vt:lpstr>В России информационная инфраструктура (включая интернет, мобильную связь, электронные сервисы) может иметь свои особенности в зависимости от региона, доступности и качества услуг.</vt:lpstr>
      <vt:lpstr>Специфические ресурсы страны — это уникальные природные и технологические ресурсы, которые могут быть особенно важными для определенных отраслей экономики.</vt:lpstr>
      <vt:lpstr>Презентация PowerPoint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9</cp:revision>
  <dcterms:created xsi:type="dcterms:W3CDTF">2024-01-27T16:55:52Z</dcterms:created>
  <dcterms:modified xsi:type="dcterms:W3CDTF">2024-01-27T20:48:21Z</dcterms:modified>
</cp:coreProperties>
</file>